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00000000000000000" pitchFamily="2" charset="0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bold r:id="rId32"/>
      <p:italic r:id="rId33"/>
      <p:boldItalic r:id="rId34"/>
    </p:embeddedFont>
    <p:embeddedFont>
      <p:font typeface="Roboto Medium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67">
          <p15:clr>
            <a:srgbClr val="9AA0A6"/>
          </p15:clr>
        </p15:guide>
        <p15:guide id="4" orient="horz" pos="255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280"/>
  </p:normalViewPr>
  <p:slideViewPr>
    <p:cSldViewPr snapToGrid="0">
      <p:cViewPr varScale="1">
        <p:scale>
          <a:sx n="113" d="100"/>
          <a:sy n="113" d="100"/>
        </p:scale>
        <p:origin x="1600" y="176"/>
      </p:cViewPr>
      <p:guideLst>
        <p:guide orient="horz" pos="1620"/>
        <p:guide pos="2880"/>
        <p:guide orient="horz" pos="567"/>
        <p:guide orient="horz" pos="2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" name="Google Shape;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d5d57b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6d5d57b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d5d57b1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d5d57b1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6d5d57b1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6d5d57b1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dee9187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dee9187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8dee918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58dee918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64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8dee918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58dee918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8dee9187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8dee9187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dee9187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dee9187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399946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399946c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1399946c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1399946c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dee9187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dee9187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dee9187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dee9187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2030 styles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Condensed"/>
              <a:buNone/>
              <a:defRPr sz="3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Roboto Condensed"/>
              <a:buNone/>
              <a:defRPr sz="4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568700"/>
            <a:ext cx="8520600" cy="15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dirty="0"/>
              <a:t>ESTRATEGIA 2030</a:t>
            </a: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UNA PLATAFORMA PARA EL CAMBIO</a:t>
            </a:r>
            <a:endParaRPr sz="4400" dirty="0"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59850" y="2474525"/>
            <a:ext cx="90243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F63440"/>
                </a:solidFill>
                <a:latin typeface="Open Sans"/>
                <a:ea typeface="Open Sans"/>
                <a:cs typeface="Open Sans"/>
                <a:sym typeface="Open Sans"/>
              </a:rPr>
              <a:t>ifrc.org/s2030</a:t>
            </a:r>
            <a:endParaRPr sz="3300">
              <a:solidFill>
                <a:srgbClr val="F634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43E510F-D712-F941-90C8-0554A135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33" y="3249084"/>
            <a:ext cx="3318933" cy="1794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177850" y="1719300"/>
            <a:ext cx="4314600" cy="17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ES" sz="4800" dirty="0">
                <a:solidFill>
                  <a:srgbClr val="FFFFFF"/>
                </a:solidFill>
              </a:rPr>
              <a:t>APERTURA</a:t>
            </a:r>
            <a:endParaRPr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9A8889F-21E8-8D47-9403-DC4B18CB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1" b="25520"/>
          <a:stretch/>
        </p:blipFill>
        <p:spPr>
          <a:xfrm>
            <a:off x="0" y="1"/>
            <a:ext cx="9152000" cy="5148000"/>
          </a:xfrm>
          <a:prstGeom prst="rect">
            <a:avLst/>
          </a:prstGeom>
        </p:spPr>
      </p:pic>
      <p:sp>
        <p:nvSpPr>
          <p:cNvPr id="4" name="Google Shape;126;p14">
            <a:extLst>
              <a:ext uri="{FF2B5EF4-FFF2-40B4-BE49-F238E27FC236}">
                <a16:creationId xmlns:a16="http://schemas.microsoft.com/office/drawing/2014/main" id="{674D996D-DA03-B342-9264-CA12EF187A89}"/>
              </a:ext>
            </a:extLst>
          </p:cNvPr>
          <p:cNvSpPr txBox="1">
            <a:spLocks/>
          </p:cNvSpPr>
          <p:nvPr/>
        </p:nvSpPr>
        <p:spPr>
          <a:xfrm>
            <a:off x="116575" y="2250734"/>
            <a:ext cx="4082892" cy="275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S" sz="4800" dirty="0">
                <a:solidFill>
                  <a:srgbClr val="FFFFFF"/>
                </a:solidFill>
              </a:rPr>
              <a:t>ELEVADAS NORNAS DE INTEGRIDAD </a:t>
            </a:r>
            <a:endParaRPr lang="es-ES" sz="4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 idx="4294967295"/>
          </p:nvPr>
        </p:nvSpPr>
        <p:spPr>
          <a:xfrm>
            <a:off x="198725" y="286950"/>
            <a:ext cx="8580300" cy="16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000" dirty="0"/>
              <a:t>ELEMENTOS QUE CONSIDERA ESTÁN ADECUADAMENTE RECOGIDOS EN LA ESTRATEGIA</a:t>
            </a:r>
            <a:endParaRPr sz="3000" dirty="0"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idx="4294967295"/>
          </p:nvPr>
        </p:nvSpPr>
        <p:spPr>
          <a:xfrm>
            <a:off x="198725" y="1914450"/>
            <a:ext cx="87558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000" dirty="0"/>
              <a:t>ELEMENTOS QUE CONSIDERA CABE CAMBIAR EN LA ESTRATEGIA</a:t>
            </a:r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 idx="4294967295"/>
          </p:nvPr>
        </p:nvSpPr>
        <p:spPr>
          <a:xfrm>
            <a:off x="308550" y="3508511"/>
            <a:ext cx="8433300" cy="10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000" dirty="0"/>
              <a:t>ELEMENTOS QUE CONSIDERA FALTAN EN LA ESTRATEGIA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 idx="4294967295"/>
          </p:nvPr>
        </p:nvSpPr>
        <p:spPr>
          <a:xfrm>
            <a:off x="151575" y="335225"/>
            <a:ext cx="6290100" cy="21696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/>
              <a:t>¿QUÉ SIGUE?</a:t>
            </a:r>
            <a:endParaRPr sz="5000" dirty="0"/>
          </a:p>
        </p:txBody>
      </p:sp>
      <p:sp>
        <p:nvSpPr>
          <p:cNvPr id="158" name="Google Shape;158;p19"/>
          <p:cNvSpPr txBox="1"/>
          <p:nvPr/>
        </p:nvSpPr>
        <p:spPr>
          <a:xfrm>
            <a:off x="183575" y="1832025"/>
            <a:ext cx="5087100" cy="118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Visite</a:t>
            </a:r>
            <a:r>
              <a:rPr lang="en-GB" sz="300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3000" dirty="0" err="1">
                <a:solidFill>
                  <a:srgbClr val="F63440"/>
                </a:solidFill>
                <a:latin typeface="Roboto Black"/>
                <a:ea typeface="Roboto Black"/>
                <a:cs typeface="Roboto Black"/>
                <a:sym typeface="Roboto Black"/>
              </a:rPr>
              <a:t>ifrc.org</a:t>
            </a:r>
            <a:r>
              <a:rPr lang="en-GB" sz="3000" dirty="0">
                <a:solidFill>
                  <a:srgbClr val="F63440"/>
                </a:solidFill>
                <a:latin typeface="Roboto Black"/>
                <a:ea typeface="Roboto Black"/>
                <a:cs typeface="Roboto Black"/>
                <a:sym typeface="Roboto Black"/>
              </a:rPr>
              <a:t>/s2030</a:t>
            </a:r>
            <a:endParaRPr sz="3000" dirty="0">
              <a:solidFill>
                <a:srgbClr val="F634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F40B9DA-F96D-E549-8228-3D5E405D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33" y="3249084"/>
            <a:ext cx="3318933" cy="1794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3088049" y="939844"/>
            <a:ext cx="2967900" cy="24206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 dirty="0"/>
              <a:t>“</a:t>
            </a:r>
            <a:endParaRPr sz="10000"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subTitle" idx="1"/>
          </p:nvPr>
        </p:nvSpPr>
        <p:spPr>
          <a:xfrm>
            <a:off x="112889" y="1060875"/>
            <a:ext cx="8918221" cy="3170370"/>
          </a:xfrm>
          <a:prstGeom prst="rect">
            <a:avLst/>
          </a:prstGeom>
          <a:effectLst>
            <a:outerShdw blurRad="42863" dist="19050" dir="438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600" dirty="0">
                <a:solidFill>
                  <a:schemeClr val="dk1"/>
                </a:solidFill>
              </a:rPr>
              <a:t>«</a:t>
            </a:r>
            <a:r>
              <a:rPr lang="es-ES" sz="1600" dirty="0">
                <a:solidFill>
                  <a:schemeClr val="dk1"/>
                </a:solidFill>
              </a:rPr>
              <a:t>Debemos cambiar nuestro modelo operativo en este mundo interconectado y congregarnos en torno a objetivos humanitarios significativos, mensurables y de carácter mundial, que trasciendan fronteras y a cuyo logro contribuyamos todos. Somos excelentes en abanderar la reflexión y la prestación de servicios concretos, con el apoyo de centros de excelencia acogidos en diversos países de la red. Innovamos y adoptamos las medidas necesarias para atender a las necesidades de las personas más vulnerables. En este proceso, compartimos ideas y conocimientos – la voluntad de compartir forma parte de nuestra genética. Ejecutamos tareas de manera autónoma y somos implacablemente contrarios a toda duplicación de esfuerzos.» 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dk1"/>
                </a:solidFill>
              </a:rPr>
              <a:t>«Somos ágiles, dinámicos y capaces de reaccionar con rapidez e intervenir ante contextos en evolución … Preservamos la investigación y el análisis constante de tendencias en un empeño por adaptarnos y reaccionar ante los desafíos futuros»</a:t>
            </a: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3556000" y="4561050"/>
            <a:ext cx="5377875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600" i="1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Perspectiva de futro del dirigente de una Sociedad Nacional </a:t>
            </a:r>
          </a:p>
        </p:txBody>
      </p:sp>
    </p:spTree>
    <p:extLst>
      <p:ext uri="{BB962C8B-B14F-4D97-AF65-F5344CB8AC3E}">
        <p14:creationId xmlns:p14="http://schemas.microsoft.com/office/powerpoint/2010/main" val="20270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72749" y="139700"/>
            <a:ext cx="8534489" cy="9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dirty="0"/>
              <a:t>PROCESO HASTA LA FECHA – ESTRATEGIA 2030</a:t>
            </a:r>
            <a:endParaRPr sz="3400" dirty="0"/>
          </a:p>
        </p:txBody>
      </p:sp>
      <p:sp>
        <p:nvSpPr>
          <p:cNvPr id="37" name="Google Shape;37;p9"/>
          <p:cNvSpPr txBox="1"/>
          <p:nvPr/>
        </p:nvSpPr>
        <p:spPr>
          <a:xfrm>
            <a:off x="172750" y="2926075"/>
            <a:ext cx="2358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rgbClr val="F634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2500</a:t>
            </a:r>
            <a:endParaRPr sz="7000" b="1">
              <a:solidFill>
                <a:srgbClr val="F6344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210550" y="4014725"/>
            <a:ext cx="2282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Participantes en seminarios a nivel mundial </a:t>
            </a:r>
          </a:p>
        </p:txBody>
      </p:sp>
      <p:sp>
        <p:nvSpPr>
          <p:cNvPr id="39" name="Google Shape;39;p9"/>
          <p:cNvSpPr txBox="1"/>
          <p:nvPr/>
        </p:nvSpPr>
        <p:spPr>
          <a:xfrm>
            <a:off x="3452550" y="2926075"/>
            <a:ext cx="22389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rgbClr val="F634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7000</a:t>
            </a:r>
            <a:endParaRPr sz="7000" b="1">
              <a:solidFill>
                <a:srgbClr val="F6344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3430650" y="4014725"/>
            <a:ext cx="22827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Participantes en consultas</a:t>
            </a:r>
          </a:p>
        </p:txBody>
      </p:sp>
      <p:sp>
        <p:nvSpPr>
          <p:cNvPr id="41" name="Google Shape;41;p9"/>
          <p:cNvSpPr txBox="1"/>
          <p:nvPr/>
        </p:nvSpPr>
        <p:spPr>
          <a:xfrm>
            <a:off x="6361788" y="2926075"/>
            <a:ext cx="22389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rgbClr val="F6344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</a:t>
            </a:r>
            <a:endParaRPr sz="7000" b="1">
              <a:solidFill>
                <a:srgbClr val="F6344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6424538" y="3970967"/>
            <a:ext cx="2282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Consultores externos</a:t>
            </a: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38" y="1283502"/>
            <a:ext cx="1794924" cy="17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250" y="1283510"/>
            <a:ext cx="1794901" cy="179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3800" y="1281741"/>
            <a:ext cx="1794901" cy="179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/>
          <p:nvPr/>
        </p:nvSpPr>
        <p:spPr>
          <a:xfrm>
            <a:off x="365925" y="40675"/>
            <a:ext cx="1839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FASE 1</a:t>
            </a:r>
            <a:endParaRPr sz="1800" b="1" u="sng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3933765" y="40675"/>
            <a:ext cx="1839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800" b="1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FASE 2</a:t>
            </a:r>
            <a:endParaRPr sz="1800" b="1" u="sng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6894405" y="40675"/>
            <a:ext cx="1839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800" b="1" u="sng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FASE 3</a:t>
            </a:r>
            <a:endParaRPr sz="1800" b="1" u="sng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276317" y="4272400"/>
            <a:ext cx="2805591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TENDENCIAS FUTURAS QUE IMPULSAN EL CAMBIO</a:t>
            </a:r>
          </a:p>
        </p:txBody>
      </p:sp>
      <p:sp>
        <p:nvSpPr>
          <p:cNvPr id="55" name="Google Shape;55;p10"/>
          <p:cNvSpPr txBox="1"/>
          <p:nvPr/>
        </p:nvSpPr>
        <p:spPr>
          <a:xfrm>
            <a:off x="3358225" y="1679112"/>
            <a:ext cx="119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TENSIONES Y OPORTUNIDADES</a:t>
            </a:r>
            <a:endParaRPr sz="10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3358225" y="4272400"/>
            <a:ext cx="28815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PERSPECTIVA DE FUTURO E IMPERATIVOS DE ACCIÓN</a:t>
            </a:r>
          </a:p>
        </p:txBody>
      </p:sp>
      <p:sp>
        <p:nvSpPr>
          <p:cNvPr id="57" name="Google Shape;57;p10"/>
          <p:cNvSpPr txBox="1"/>
          <p:nvPr/>
        </p:nvSpPr>
        <p:spPr>
          <a:xfrm>
            <a:off x="6438796" y="4272400"/>
            <a:ext cx="2506133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¿QUÉ DEBEMOS HACER?</a:t>
            </a:r>
          </a:p>
        </p:txBody>
      </p:sp>
      <p:sp>
        <p:nvSpPr>
          <p:cNvPr id="58" name="Google Shape;58;p10"/>
          <p:cNvSpPr txBox="1"/>
          <p:nvPr/>
        </p:nvSpPr>
        <p:spPr>
          <a:xfrm>
            <a:off x="4588477" y="1504962"/>
            <a:ext cx="119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NECESIDAD IMPERERIOSA DE MEDIDAS </a:t>
            </a:r>
          </a:p>
        </p:txBody>
      </p:sp>
      <p:sp>
        <p:nvSpPr>
          <p:cNvPr id="59" name="Google Shape;59;p10"/>
          <p:cNvSpPr txBox="1"/>
          <p:nvPr/>
        </p:nvSpPr>
        <p:spPr>
          <a:xfrm>
            <a:off x="170175" y="387725"/>
            <a:ext cx="2318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julio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2017 –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junio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2018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0"/>
          <p:cNvSpPr txBox="1"/>
          <p:nvPr/>
        </p:nvSpPr>
        <p:spPr>
          <a:xfrm>
            <a:off x="3289652" y="387725"/>
            <a:ext cx="2881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junio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2018 –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noviembre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2018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6584632" y="387725"/>
            <a:ext cx="2360297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noviembre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2018 a </a:t>
            </a:r>
            <a:r>
              <a:rPr lang="en-GB" sz="1200" dirty="0" err="1">
                <a:latin typeface="Roboto"/>
                <a:ea typeface="Roboto"/>
                <a:cs typeface="Roboto"/>
                <a:sym typeface="Roboto"/>
              </a:rPr>
              <a:t>junio</a:t>
            </a:r>
            <a:r>
              <a:rPr lang="en-GB" sz="1200" dirty="0">
                <a:latin typeface="Roboto"/>
                <a:ea typeface="Roboto"/>
                <a:cs typeface="Roboto"/>
                <a:sym typeface="Roboto"/>
              </a:rPr>
              <a:t> 2019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5886162" y="1679112"/>
            <a:ext cx="1197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0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PUESTA A PRUEBA DE SOLUCIONES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idx="4294967295"/>
          </p:nvPr>
        </p:nvSpPr>
        <p:spPr>
          <a:xfrm>
            <a:off x="94500" y="128675"/>
            <a:ext cx="82167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2000" dirty="0"/>
              <a:t>LA VISIÓN DE LA ESTRATEGIA -</a:t>
            </a:r>
            <a:r>
              <a:rPr lang="en-GB" sz="2000" dirty="0">
                <a:solidFill>
                  <a:srgbClr val="1F2424"/>
                </a:solidFill>
              </a:rPr>
              <a:t> </a:t>
            </a:r>
            <a:r>
              <a:rPr lang="es-ES" sz="2000" b="0" dirty="0">
                <a:solidFill>
                  <a:srgbClr val="1F2424"/>
                </a:solidFill>
                <a:latin typeface="Roboto Condensed Light"/>
                <a:ea typeface="Roboto Condensed Light"/>
                <a:sym typeface="Roboto Condensed Light"/>
              </a:rPr>
              <a:t>E</a:t>
            </a:r>
            <a:r>
              <a:rPr lang="es-ES" sz="2000" b="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 todo lugar, al servicio de todos </a:t>
            </a:r>
            <a:endParaRPr sz="2000" b="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8" name="Google Shape;68;p11"/>
          <p:cNvSpPr txBox="1"/>
          <p:nvPr/>
        </p:nvSpPr>
        <p:spPr>
          <a:xfrm rot="5400000">
            <a:off x="8014025" y="658150"/>
            <a:ext cx="1551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NUESTRA VISIÓN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63803" y="673841"/>
            <a:ext cx="2517422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1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Capacidad de las personas para anticipar las crisis, superarlas y recuperarse rápidamente a raíz de ellas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2770775" y="633161"/>
            <a:ext cx="27855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2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Vidas sanas y seguras de las personas con dignidad y oportunidades de prosperidad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5726650" y="756133"/>
            <a:ext cx="28179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3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Autonomía de las personas para movilizarse en pro del bien de las comunidades y en calidad de ciudadanos del mundo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2" name="Google Shape;72;p11"/>
          <p:cNvCxnSpPr/>
          <p:nvPr/>
        </p:nvCxnSpPr>
        <p:spPr>
          <a:xfrm>
            <a:off x="8544550" y="-14975"/>
            <a:ext cx="12900" cy="1841700"/>
          </a:xfrm>
          <a:prstGeom prst="straightConnector1">
            <a:avLst/>
          </a:prstGeom>
          <a:noFill/>
          <a:ln w="952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1"/>
          <p:cNvCxnSpPr/>
          <p:nvPr/>
        </p:nvCxnSpPr>
        <p:spPr>
          <a:xfrm rot="10800000" flipH="1">
            <a:off x="-23000" y="1826325"/>
            <a:ext cx="9176400" cy="570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/>
        </p:nvSpPr>
        <p:spPr>
          <a:xfrm rot="5400000">
            <a:off x="8037100" y="2293825"/>
            <a:ext cx="15057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NUESTRO ENFOQUE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0" y="2239300"/>
            <a:ext cx="13962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"/>
                <a:sym typeface="Roboto Condensed Light"/>
              </a:rPr>
              <a:t>Cambio </a:t>
            </a: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"/>
                <a:sym typeface="Roboto Condensed Light"/>
              </a:rPr>
              <a:t>climático</a:t>
            </a:r>
            <a:endParaRPr sz="1600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1489196" y="2146900"/>
            <a:ext cx="15666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Crisis y </a:t>
            </a: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desastres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148792" y="2239300"/>
            <a:ext cx="13962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Salud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4637988" y="2239300"/>
            <a:ext cx="16992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Migración</a:t>
            </a:r>
            <a:r>
              <a:rPr lang="en-GB" sz="16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e </a:t>
            </a: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identidad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6430183" y="2239300"/>
            <a:ext cx="1807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Valores</a:t>
            </a:r>
            <a:r>
              <a:rPr lang="en-GB" sz="16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</a:t>
            </a: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poder</a:t>
            </a:r>
            <a:r>
              <a:rPr lang="en-GB" sz="16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e </a:t>
            </a:r>
            <a:r>
              <a:rPr lang="en-GB" sz="1600" dirty="0" err="1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inclusión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6" name="Google Shape;86;p12"/>
          <p:cNvCxnSpPr/>
          <p:nvPr/>
        </p:nvCxnSpPr>
        <p:spPr>
          <a:xfrm rot="10800000" flipH="1">
            <a:off x="-23000" y="1826325"/>
            <a:ext cx="9176400" cy="570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2"/>
          <p:cNvSpPr txBox="1">
            <a:spLocks noGrp="1"/>
          </p:cNvSpPr>
          <p:nvPr>
            <p:ph type="title" idx="4294967295"/>
          </p:nvPr>
        </p:nvSpPr>
        <p:spPr>
          <a:xfrm>
            <a:off x="577325" y="1915758"/>
            <a:ext cx="79671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5 DESAFÍOS MUNDIALES</a:t>
            </a:r>
            <a:endParaRPr sz="20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88" name="Google Shape;88;p12"/>
          <p:cNvCxnSpPr/>
          <p:nvPr/>
        </p:nvCxnSpPr>
        <p:spPr>
          <a:xfrm>
            <a:off x="8477011" y="52475"/>
            <a:ext cx="0" cy="3316500"/>
          </a:xfrm>
          <a:prstGeom prst="straightConnector1">
            <a:avLst/>
          </a:prstGeom>
          <a:noFill/>
          <a:ln w="952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2"/>
          <p:cNvCxnSpPr/>
          <p:nvPr/>
        </p:nvCxnSpPr>
        <p:spPr>
          <a:xfrm>
            <a:off x="-46000" y="3372900"/>
            <a:ext cx="9267600" cy="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67;p11">
            <a:extLst>
              <a:ext uri="{FF2B5EF4-FFF2-40B4-BE49-F238E27FC236}">
                <a16:creationId xmlns:a16="http://schemas.microsoft.com/office/drawing/2014/main" id="{874C8A38-D680-9445-93B3-F7B5B09F1825}"/>
              </a:ext>
            </a:extLst>
          </p:cNvPr>
          <p:cNvSpPr txBox="1">
            <a:spLocks/>
          </p:cNvSpPr>
          <p:nvPr/>
        </p:nvSpPr>
        <p:spPr>
          <a:xfrm>
            <a:off x="94500" y="128675"/>
            <a:ext cx="82167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" sz="2000"/>
              <a:t>LA VISIÓN DE LA ESTRATEGIA -</a:t>
            </a:r>
            <a:r>
              <a:rPr lang="es-ES" sz="2000">
                <a:solidFill>
                  <a:srgbClr val="1F2424"/>
                </a:solidFill>
              </a:rPr>
              <a:t> </a:t>
            </a:r>
            <a:r>
              <a:rPr lang="es-ES" sz="2000" b="0">
                <a:solidFill>
                  <a:srgbClr val="1F2424"/>
                </a:solidFill>
                <a:latin typeface="Roboto Condensed Light"/>
                <a:ea typeface="Roboto Condensed Light"/>
                <a:sym typeface="Roboto Condensed Light"/>
              </a:rPr>
              <a:t>E</a:t>
            </a:r>
            <a:r>
              <a:rPr lang="es-ES" sz="2000" b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 todo lugar, al servicio de todos </a:t>
            </a:r>
            <a:endParaRPr lang="es-ES" sz="2000" b="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1" name="Google Shape;68;p11">
            <a:extLst>
              <a:ext uri="{FF2B5EF4-FFF2-40B4-BE49-F238E27FC236}">
                <a16:creationId xmlns:a16="http://schemas.microsoft.com/office/drawing/2014/main" id="{845AE7E3-31BC-D247-BAEB-DD8B374BEF7A}"/>
              </a:ext>
            </a:extLst>
          </p:cNvPr>
          <p:cNvSpPr txBox="1"/>
          <p:nvPr/>
        </p:nvSpPr>
        <p:spPr>
          <a:xfrm rot="5400000">
            <a:off x="8014025" y="658150"/>
            <a:ext cx="1551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NUESTRA VISIÓN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" name="Google Shape;69;p11">
            <a:extLst>
              <a:ext uri="{FF2B5EF4-FFF2-40B4-BE49-F238E27FC236}">
                <a16:creationId xmlns:a16="http://schemas.microsoft.com/office/drawing/2014/main" id="{04767142-7649-1343-9DF2-3A885EA417BC}"/>
              </a:ext>
            </a:extLst>
          </p:cNvPr>
          <p:cNvSpPr txBox="1"/>
          <p:nvPr/>
        </p:nvSpPr>
        <p:spPr>
          <a:xfrm>
            <a:off x="63803" y="673841"/>
            <a:ext cx="2517422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1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Capacidad de las personas para anticipar las crisis, superarlas y recuperarse rápidamente a raíz de ellas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" name="Google Shape;70;p11">
            <a:extLst>
              <a:ext uri="{FF2B5EF4-FFF2-40B4-BE49-F238E27FC236}">
                <a16:creationId xmlns:a16="http://schemas.microsoft.com/office/drawing/2014/main" id="{AD3B0754-6FD5-994C-864C-24B185A0FF7B}"/>
              </a:ext>
            </a:extLst>
          </p:cNvPr>
          <p:cNvSpPr txBox="1"/>
          <p:nvPr/>
        </p:nvSpPr>
        <p:spPr>
          <a:xfrm>
            <a:off x="2770775" y="633161"/>
            <a:ext cx="27855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2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Vidas sanas y seguras de las personas con dignidad y oportunidades de prosperidad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Google Shape;71;p11">
            <a:extLst>
              <a:ext uri="{FF2B5EF4-FFF2-40B4-BE49-F238E27FC236}">
                <a16:creationId xmlns:a16="http://schemas.microsoft.com/office/drawing/2014/main" id="{06B51D54-4648-9F4A-9505-3DC83E52220F}"/>
              </a:ext>
            </a:extLst>
          </p:cNvPr>
          <p:cNvSpPr txBox="1"/>
          <p:nvPr/>
        </p:nvSpPr>
        <p:spPr>
          <a:xfrm>
            <a:off x="5726650" y="756133"/>
            <a:ext cx="28179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3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Autonomía de las personas para movilizarse en pro del bien de las comunidades y en calidad de ciudadanos del mundo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/>
        </p:nvSpPr>
        <p:spPr>
          <a:xfrm rot="5400000">
            <a:off x="7945325" y="3990450"/>
            <a:ext cx="16893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CÓMO LO LOGRAMOS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-46000" y="3372900"/>
            <a:ext cx="9267600" cy="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3"/>
          <p:cNvSpPr txBox="1">
            <a:spLocks noGrp="1"/>
          </p:cNvSpPr>
          <p:nvPr>
            <p:ph type="title" idx="4294967295"/>
          </p:nvPr>
        </p:nvSpPr>
        <p:spPr>
          <a:xfrm>
            <a:off x="577300" y="3352850"/>
            <a:ext cx="7967100" cy="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7 TRANSFORMACIONES</a:t>
            </a:r>
            <a:endParaRPr sz="20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0" y="3715319"/>
            <a:ext cx="1566600" cy="137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Apoyo a las Sociedades Nacionales y desarrollo de estas en calidad de agentes locales sólidos y eficaces </a:t>
            </a:r>
            <a:endParaRPr sz="160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523519" y="3809544"/>
            <a:ext cx="1719558" cy="1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Inspiración y movilización de un movimiento mundial en pro del bien, que concede un lugar central a los voluntarios y los jóvenes</a:t>
            </a:r>
            <a:endParaRPr sz="160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3170617" y="3715319"/>
            <a:ext cx="1122900" cy="78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Labor eficaz en calidad de red</a:t>
            </a:r>
            <a:endParaRPr sz="120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221057" y="3821033"/>
            <a:ext cx="112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Garantía de confianza y rendición de cuentas</a:t>
            </a:r>
            <a:endParaRPr sz="120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300876" y="3739882"/>
            <a:ext cx="112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16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Influencia en la acción humanitaria</a:t>
            </a:r>
            <a:endParaRPr sz="120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321937" y="3655981"/>
            <a:ext cx="112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</a:p>
          <a:p>
            <a:pPr lvl="0" algn="ctr"/>
            <a:r>
              <a:rPr lang="es-ES_tradnl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Transformación digital</a:t>
            </a:r>
          </a:p>
        </p:txBody>
      </p:sp>
      <p:sp>
        <p:nvSpPr>
          <p:cNvPr id="110" name="Google Shape;110;p13"/>
          <p:cNvSpPr txBox="1"/>
          <p:nvPr/>
        </p:nvSpPr>
        <p:spPr>
          <a:xfrm>
            <a:off x="7443800" y="3741771"/>
            <a:ext cx="1122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</a:p>
          <a:p>
            <a:pPr lvl="0" algn="ctr"/>
            <a:r>
              <a:rPr lang="es-ES_tradnl" sz="120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Financiación del futuro</a:t>
            </a:r>
            <a:endParaRPr lang="es-ES_tradnl" sz="160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2" name="Google Shape;80;p12">
            <a:extLst>
              <a:ext uri="{FF2B5EF4-FFF2-40B4-BE49-F238E27FC236}">
                <a16:creationId xmlns:a16="http://schemas.microsoft.com/office/drawing/2014/main" id="{1870360F-5AA4-214B-B7DA-D8570088690C}"/>
              </a:ext>
            </a:extLst>
          </p:cNvPr>
          <p:cNvSpPr txBox="1"/>
          <p:nvPr/>
        </p:nvSpPr>
        <p:spPr>
          <a:xfrm rot="5400000">
            <a:off x="8037100" y="2293825"/>
            <a:ext cx="15057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NUESTRO ENFOQUE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" name="Google Shape;81;p12">
            <a:extLst>
              <a:ext uri="{FF2B5EF4-FFF2-40B4-BE49-F238E27FC236}">
                <a16:creationId xmlns:a16="http://schemas.microsoft.com/office/drawing/2014/main" id="{763BCCD6-724C-4343-8403-8CC8A6B1C641}"/>
              </a:ext>
            </a:extLst>
          </p:cNvPr>
          <p:cNvSpPr txBox="1"/>
          <p:nvPr/>
        </p:nvSpPr>
        <p:spPr>
          <a:xfrm>
            <a:off x="0" y="2239300"/>
            <a:ext cx="13962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>
                <a:solidFill>
                  <a:srgbClr val="1F2424"/>
                </a:solidFill>
                <a:latin typeface="Roboto Condensed Light"/>
                <a:ea typeface="Roboto Condensed Light"/>
                <a:cs typeface="Roboto Condensed"/>
                <a:sym typeface="Roboto Condensed Light"/>
              </a:rPr>
              <a:t>Cambio climático</a:t>
            </a:r>
            <a:endParaRPr lang="es-ES_tradnl" sz="160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" name="Google Shape;82;p12">
            <a:extLst>
              <a:ext uri="{FF2B5EF4-FFF2-40B4-BE49-F238E27FC236}">
                <a16:creationId xmlns:a16="http://schemas.microsoft.com/office/drawing/2014/main" id="{642F4FEE-FCD6-5E43-A61C-D49B9143AA25}"/>
              </a:ext>
            </a:extLst>
          </p:cNvPr>
          <p:cNvSpPr txBox="1"/>
          <p:nvPr/>
        </p:nvSpPr>
        <p:spPr>
          <a:xfrm>
            <a:off x="1489196" y="2146900"/>
            <a:ext cx="15666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Crisis y desastres</a:t>
            </a:r>
            <a:endParaRPr lang="es-ES_tradnl" sz="1600" b="1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" name="Google Shape;83;p12">
            <a:extLst>
              <a:ext uri="{FF2B5EF4-FFF2-40B4-BE49-F238E27FC236}">
                <a16:creationId xmlns:a16="http://schemas.microsoft.com/office/drawing/2014/main" id="{67A313E7-1C13-214C-B3EC-313DA0D81DF8}"/>
              </a:ext>
            </a:extLst>
          </p:cNvPr>
          <p:cNvSpPr txBox="1"/>
          <p:nvPr/>
        </p:nvSpPr>
        <p:spPr>
          <a:xfrm>
            <a:off x="3148792" y="2239300"/>
            <a:ext cx="13962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Salud</a:t>
            </a:r>
            <a:endParaRPr lang="es-ES_tradnl" sz="1600" b="1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" name="Google Shape;84;p12">
            <a:extLst>
              <a:ext uri="{FF2B5EF4-FFF2-40B4-BE49-F238E27FC236}">
                <a16:creationId xmlns:a16="http://schemas.microsoft.com/office/drawing/2014/main" id="{DCCFE4C2-B89F-F949-9891-C896F3992C2D}"/>
              </a:ext>
            </a:extLst>
          </p:cNvPr>
          <p:cNvSpPr txBox="1"/>
          <p:nvPr/>
        </p:nvSpPr>
        <p:spPr>
          <a:xfrm>
            <a:off x="4637988" y="2239300"/>
            <a:ext cx="16992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Migración e identidad</a:t>
            </a:r>
            <a:endParaRPr lang="es-ES_tradnl" sz="1600" b="1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" name="Google Shape;85;p12">
            <a:extLst>
              <a:ext uri="{FF2B5EF4-FFF2-40B4-BE49-F238E27FC236}">
                <a16:creationId xmlns:a16="http://schemas.microsoft.com/office/drawing/2014/main" id="{906E7848-59FE-4547-B8D0-F1801B57C4C1}"/>
              </a:ext>
            </a:extLst>
          </p:cNvPr>
          <p:cNvSpPr txBox="1"/>
          <p:nvPr/>
        </p:nvSpPr>
        <p:spPr>
          <a:xfrm>
            <a:off x="6430183" y="2239300"/>
            <a:ext cx="18078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 b="1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0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Valores, poder e inclusión</a:t>
            </a:r>
            <a:endParaRPr lang="es-ES_tradnl" sz="1600" b="1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8" name="Google Shape;86;p12">
            <a:extLst>
              <a:ext uri="{FF2B5EF4-FFF2-40B4-BE49-F238E27FC236}">
                <a16:creationId xmlns:a16="http://schemas.microsoft.com/office/drawing/2014/main" id="{7CE5537A-E79E-0144-8DD8-C1A49121F3EF}"/>
              </a:ext>
            </a:extLst>
          </p:cNvPr>
          <p:cNvCxnSpPr/>
          <p:nvPr/>
        </p:nvCxnSpPr>
        <p:spPr>
          <a:xfrm rot="10800000" flipH="1">
            <a:off x="-23000" y="1826325"/>
            <a:ext cx="9176400" cy="570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88;p12">
            <a:extLst>
              <a:ext uri="{FF2B5EF4-FFF2-40B4-BE49-F238E27FC236}">
                <a16:creationId xmlns:a16="http://schemas.microsoft.com/office/drawing/2014/main" id="{F01F87B7-A551-D742-A6D0-C2B1D109D631}"/>
              </a:ext>
            </a:extLst>
          </p:cNvPr>
          <p:cNvCxnSpPr>
            <a:cxnSpLocks/>
          </p:cNvCxnSpPr>
          <p:nvPr/>
        </p:nvCxnSpPr>
        <p:spPr>
          <a:xfrm>
            <a:off x="8477011" y="52475"/>
            <a:ext cx="0" cy="5091025"/>
          </a:xfrm>
          <a:prstGeom prst="straightConnector1">
            <a:avLst/>
          </a:prstGeom>
          <a:noFill/>
          <a:ln w="952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89;p12">
            <a:extLst>
              <a:ext uri="{FF2B5EF4-FFF2-40B4-BE49-F238E27FC236}">
                <a16:creationId xmlns:a16="http://schemas.microsoft.com/office/drawing/2014/main" id="{56357E60-4319-7640-92FC-B4D063311845}"/>
              </a:ext>
            </a:extLst>
          </p:cNvPr>
          <p:cNvCxnSpPr/>
          <p:nvPr/>
        </p:nvCxnSpPr>
        <p:spPr>
          <a:xfrm>
            <a:off x="-46000" y="3372900"/>
            <a:ext cx="9267600" cy="0"/>
          </a:xfrm>
          <a:prstGeom prst="straightConnector1">
            <a:avLst/>
          </a:prstGeom>
          <a:noFill/>
          <a:ln w="28575" cap="flat" cmpd="sng">
            <a:solidFill>
              <a:srgbClr val="F63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67;p11">
            <a:extLst>
              <a:ext uri="{FF2B5EF4-FFF2-40B4-BE49-F238E27FC236}">
                <a16:creationId xmlns:a16="http://schemas.microsoft.com/office/drawing/2014/main" id="{35FC9501-B249-334E-88D1-286E21A9090F}"/>
              </a:ext>
            </a:extLst>
          </p:cNvPr>
          <p:cNvSpPr txBox="1">
            <a:spLocks/>
          </p:cNvSpPr>
          <p:nvPr/>
        </p:nvSpPr>
        <p:spPr>
          <a:xfrm>
            <a:off x="94500" y="128675"/>
            <a:ext cx="82167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S" sz="2000"/>
              <a:t>LA VISIÓN DE LA ESTRATEGIA -</a:t>
            </a:r>
            <a:r>
              <a:rPr lang="es-ES" sz="2000">
                <a:solidFill>
                  <a:srgbClr val="1F2424"/>
                </a:solidFill>
              </a:rPr>
              <a:t> </a:t>
            </a:r>
            <a:r>
              <a:rPr lang="es-ES" sz="2000" b="0">
                <a:solidFill>
                  <a:srgbClr val="1F2424"/>
                </a:solidFill>
                <a:latin typeface="Roboto Condensed Light"/>
                <a:ea typeface="Roboto Condensed Light"/>
                <a:sym typeface="Roboto Condensed Light"/>
              </a:rPr>
              <a:t>E</a:t>
            </a:r>
            <a:r>
              <a:rPr lang="es-ES" sz="2000" b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 todo lugar, al servicio de todos </a:t>
            </a:r>
            <a:endParaRPr lang="es-ES" sz="2000" b="0" dirty="0">
              <a:solidFill>
                <a:srgbClr val="1F2424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3" name="Google Shape;68;p11">
            <a:extLst>
              <a:ext uri="{FF2B5EF4-FFF2-40B4-BE49-F238E27FC236}">
                <a16:creationId xmlns:a16="http://schemas.microsoft.com/office/drawing/2014/main" id="{47750E4F-97EF-9C4C-9F25-4E179B3CE641}"/>
              </a:ext>
            </a:extLst>
          </p:cNvPr>
          <p:cNvSpPr txBox="1"/>
          <p:nvPr/>
        </p:nvSpPr>
        <p:spPr>
          <a:xfrm rot="5400000">
            <a:off x="8014025" y="658150"/>
            <a:ext cx="1551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F242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NUESTRA VISIÓN</a:t>
            </a:r>
            <a:endParaRPr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" name="Google Shape;69;p11">
            <a:extLst>
              <a:ext uri="{FF2B5EF4-FFF2-40B4-BE49-F238E27FC236}">
                <a16:creationId xmlns:a16="http://schemas.microsoft.com/office/drawing/2014/main" id="{AA52B2D4-ED3C-454F-9505-2B22C939CD33}"/>
              </a:ext>
            </a:extLst>
          </p:cNvPr>
          <p:cNvSpPr txBox="1"/>
          <p:nvPr/>
        </p:nvSpPr>
        <p:spPr>
          <a:xfrm>
            <a:off x="63803" y="673841"/>
            <a:ext cx="2517422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1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Capacidad de las personas para anticipar las crisis, superarlas y recuperarse rápidamente a raíz de ellas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" name="Google Shape;70;p11">
            <a:extLst>
              <a:ext uri="{FF2B5EF4-FFF2-40B4-BE49-F238E27FC236}">
                <a16:creationId xmlns:a16="http://schemas.microsoft.com/office/drawing/2014/main" id="{7A8D14E7-5C22-4340-80E4-795C1D248C5E}"/>
              </a:ext>
            </a:extLst>
          </p:cNvPr>
          <p:cNvSpPr txBox="1"/>
          <p:nvPr/>
        </p:nvSpPr>
        <p:spPr>
          <a:xfrm>
            <a:off x="2770775" y="633161"/>
            <a:ext cx="27855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2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Vidas sanas y seguras de las personas con dignidad y oportunidades de prosperidad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" name="Google Shape;71;p11">
            <a:extLst>
              <a:ext uri="{FF2B5EF4-FFF2-40B4-BE49-F238E27FC236}">
                <a16:creationId xmlns:a16="http://schemas.microsoft.com/office/drawing/2014/main" id="{476D50D7-724A-304C-AED2-1B3FA3569D45}"/>
              </a:ext>
            </a:extLst>
          </p:cNvPr>
          <p:cNvSpPr txBox="1"/>
          <p:nvPr/>
        </p:nvSpPr>
        <p:spPr>
          <a:xfrm>
            <a:off x="5726650" y="756133"/>
            <a:ext cx="28179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META 3</a:t>
            </a:r>
            <a:endParaRPr sz="18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/>
            <a:r>
              <a:rPr lang="es-ES" sz="1200" dirty="0">
                <a:solidFill>
                  <a:srgbClr val="1F242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Autonomía de las personas para movilizarse en pro del bien de las comunidades y en calidad de ciudadanos del mundo</a:t>
            </a:r>
            <a:endParaRPr sz="1200" b="1" dirty="0">
              <a:solidFill>
                <a:srgbClr val="1F242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Google Shape;87;p12">
            <a:extLst>
              <a:ext uri="{FF2B5EF4-FFF2-40B4-BE49-F238E27FC236}">
                <a16:creationId xmlns:a16="http://schemas.microsoft.com/office/drawing/2014/main" id="{A1E563DE-C3A5-FE4D-ABC2-D129B74E8EE4}"/>
              </a:ext>
            </a:extLst>
          </p:cNvPr>
          <p:cNvSpPr txBox="1">
            <a:spLocks/>
          </p:cNvSpPr>
          <p:nvPr/>
        </p:nvSpPr>
        <p:spPr>
          <a:xfrm>
            <a:off x="577325" y="1915758"/>
            <a:ext cx="79671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GB" sz="2000"/>
              <a:t>5 DESAFÍOS MUNDIALES</a:t>
            </a:r>
            <a:endParaRPr lang="en-GB" sz="2000" b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frisbee in the sand&#10;&#10;Description automatically generated">
            <a:extLst>
              <a:ext uri="{FF2B5EF4-FFF2-40B4-BE49-F238E27FC236}">
                <a16:creationId xmlns:a16="http://schemas.microsoft.com/office/drawing/2014/main" id="{ABD5756A-7752-4C44-BA30-E592C22A1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57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126" name="Google Shape;126;p14"/>
          <p:cNvSpPr txBox="1">
            <a:spLocks noGrp="1"/>
          </p:cNvSpPr>
          <p:nvPr>
            <p:ph type="title" idx="4294967295"/>
          </p:nvPr>
        </p:nvSpPr>
        <p:spPr>
          <a:xfrm>
            <a:off x="116575" y="333425"/>
            <a:ext cx="4850536" cy="2757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4800" dirty="0">
                <a:solidFill>
                  <a:schemeClr val="lt1"/>
                </a:solidFill>
              </a:rPr>
              <a:t>DESPLAZAMIENTO DE PODER AL NIVEL LOCAL </a:t>
            </a:r>
            <a:endParaRPr sz="4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>
            <a:spLocks noGrp="1"/>
          </p:cNvSpPr>
          <p:nvPr>
            <p:ph type="title" idx="4294967295"/>
          </p:nvPr>
        </p:nvSpPr>
        <p:spPr>
          <a:xfrm>
            <a:off x="191750" y="399700"/>
            <a:ext cx="4616400" cy="2577300"/>
          </a:xfrm>
          <a:prstGeom prst="rect">
            <a:avLst/>
          </a:prstGeom>
          <a:effectLst>
            <a:outerShdw blurRad="57150" dist="19050" dir="5400000" algn="bl" rotWithShape="0">
              <a:schemeClr val="accent3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800" dirty="0">
                <a:solidFill>
                  <a:srgbClr val="FFFFFF"/>
                </a:solidFill>
              </a:rPr>
              <a:t>INNOVACIÓN ANTICIPACIÓN Y AGILIDAD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D2259"/>
      </a:dk1>
      <a:lt1>
        <a:srgbClr val="FFFFFF"/>
      </a:lt1>
      <a:dk2>
        <a:srgbClr val="595959"/>
      </a:dk2>
      <a:lt2>
        <a:srgbClr val="EEEEEE"/>
      </a:lt2>
      <a:accent1>
        <a:srgbClr val="CF22F0"/>
      </a:accent1>
      <a:accent2>
        <a:srgbClr val="9933FF"/>
      </a:accent2>
      <a:accent3>
        <a:srgbClr val="A489EE"/>
      </a:accent3>
      <a:accent4>
        <a:srgbClr val="FFAB40"/>
      </a:accent4>
      <a:accent5>
        <a:srgbClr val="0097A7"/>
      </a:accent5>
      <a:accent6>
        <a:srgbClr val="15C3EA"/>
      </a:accent6>
      <a:hlink>
        <a:srgbClr val="34C0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636</Words>
  <Application>Microsoft Macintosh PowerPoint</Application>
  <PresentationFormat>On-screen Show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</vt:lpstr>
      <vt:lpstr>Roboto Condensed Light</vt:lpstr>
      <vt:lpstr>Roboto</vt:lpstr>
      <vt:lpstr>Roboto Black</vt:lpstr>
      <vt:lpstr>Roboto Medium</vt:lpstr>
      <vt:lpstr>Roboto Condensed</vt:lpstr>
      <vt:lpstr>Arial</vt:lpstr>
      <vt:lpstr>Simple Light</vt:lpstr>
      <vt:lpstr>ESTRATEGIA 2030 UNA PLATAFORMA PARA EL CAMBIO</vt:lpstr>
      <vt:lpstr>“</vt:lpstr>
      <vt:lpstr>PROCESO HASTA LA FECHA – ESTRATEGIA 2030</vt:lpstr>
      <vt:lpstr>PowerPoint Presentation</vt:lpstr>
      <vt:lpstr>LA VISIÓN DE LA ESTRATEGIA - En todo lugar, al servicio de todos </vt:lpstr>
      <vt:lpstr>5 DESAFÍOS MUNDIALES</vt:lpstr>
      <vt:lpstr>7 TRANSFORMACIONES</vt:lpstr>
      <vt:lpstr>DESPLAZAMIENTO DE PODER AL NIVEL LOCAL </vt:lpstr>
      <vt:lpstr>INNOVACIÓN ANTICIPACIÓN Y AGILIDAD </vt:lpstr>
      <vt:lpstr>APERTURA</vt:lpstr>
      <vt:lpstr>PowerPoint Presentation</vt:lpstr>
      <vt:lpstr>ELEMENTOS QUE CONSIDERA ESTÁN ADECUADAMENTE RECOGIDOS EN LA ESTRATEGIA</vt:lpstr>
      <vt:lpstr>¿QUÉ SIGUE?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2030: A PLATFORM FOR CHANGE</dc:title>
  <cp:lastModifiedBy>Carlos ALVAREZ</cp:lastModifiedBy>
  <cp:revision>28</cp:revision>
  <dcterms:modified xsi:type="dcterms:W3CDTF">2019-04-30T09:40:43Z</dcterms:modified>
</cp:coreProperties>
</file>